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1601372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316841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24799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142613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8150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61024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712891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332091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88033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490B4-E634-481E-B582-0EA7AC51AAFF}"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271351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2490B4-E634-481E-B582-0EA7AC51AAFF}"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267835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2490B4-E634-481E-B582-0EA7AC51AAFF}" type="datetimeFigureOut">
              <a:rPr lang="en-US" smtClean="0"/>
              <a:t>9/24/2021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4281713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2490B4-E634-481E-B582-0EA7AC51AAFF}" type="datetimeFigureOut">
              <a:rPr lang="en-US" smtClean="0"/>
              <a:t>9/24/2021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7789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490B4-E634-481E-B582-0EA7AC51AAFF}" type="datetimeFigureOut">
              <a:rPr lang="en-US" smtClean="0"/>
              <a:t>9/24/2021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36486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2490B4-E634-481E-B582-0EA7AC51AAFF}"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691245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2490B4-E634-481E-B582-0EA7AC51AAFF}"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259A8-E4E6-4619-977D-BC7F0D021E7E}" type="slidenum">
              <a:rPr lang="en-US" smtClean="0"/>
              <a:t>‹#›</a:t>
            </a:fld>
            <a:endParaRPr lang="en-US"/>
          </a:p>
        </p:txBody>
      </p:sp>
    </p:spTree>
    <p:extLst>
      <p:ext uri="{BB962C8B-B14F-4D97-AF65-F5344CB8AC3E}">
        <p14:creationId xmlns:p14="http://schemas.microsoft.com/office/powerpoint/2010/main" val="123373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2490B4-E634-481E-B582-0EA7AC51AAFF}" type="datetimeFigureOut">
              <a:rPr lang="en-US" smtClean="0"/>
              <a:t>9/24/2021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E9259A8-E4E6-4619-977D-BC7F0D021E7E}" type="slidenum">
              <a:rPr lang="en-US" smtClean="0"/>
              <a:t>‹#›</a:t>
            </a:fld>
            <a:endParaRPr lang="en-US"/>
          </a:p>
        </p:txBody>
      </p:sp>
    </p:spTree>
    <p:extLst>
      <p:ext uri="{BB962C8B-B14F-4D97-AF65-F5344CB8AC3E}">
        <p14:creationId xmlns:p14="http://schemas.microsoft.com/office/powerpoint/2010/main" val="2588524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4B2C-4738-48F8-B7FF-9C62245F62DF}"/>
              </a:ext>
            </a:extLst>
          </p:cNvPr>
          <p:cNvSpPr>
            <a:spLocks noGrp="1"/>
          </p:cNvSpPr>
          <p:nvPr>
            <p:ph type="ctrTitle"/>
          </p:nvPr>
        </p:nvSpPr>
        <p:spPr/>
        <p:txBody>
          <a:bodyPr>
            <a:normAutofit fontScale="90000"/>
          </a:bodyPr>
          <a:lstStyle/>
          <a:p>
            <a:r>
              <a:rPr lang="en-US" b="1" dirty="0"/>
              <a:t>Charter of 1600 &amp; 1661-Legislative Powers-King’s Commission</a:t>
            </a:r>
            <a:br>
              <a:rPr lang="en-US" b="1" dirty="0"/>
            </a:br>
            <a:r>
              <a:rPr lang="en-US" b="1" dirty="0"/>
              <a:t>Module 1</a:t>
            </a:r>
          </a:p>
        </p:txBody>
      </p:sp>
      <p:sp>
        <p:nvSpPr>
          <p:cNvPr id="3" name="Subtitle 2">
            <a:extLst>
              <a:ext uri="{FF2B5EF4-FFF2-40B4-BE49-F238E27FC236}">
                <a16:creationId xmlns:a16="http://schemas.microsoft.com/office/drawing/2014/main" id="{552F60C8-5A09-41D1-AD79-FEAEC88FB25B}"/>
              </a:ext>
            </a:extLst>
          </p:cNvPr>
          <p:cNvSpPr>
            <a:spLocks noGrp="1"/>
          </p:cNvSpPr>
          <p:nvPr>
            <p:ph type="subTitle" idx="1"/>
          </p:nvPr>
        </p:nvSpPr>
        <p:spPr>
          <a:xfrm>
            <a:off x="1524000" y="4140484"/>
            <a:ext cx="9144000" cy="1117315"/>
          </a:xfrm>
        </p:spPr>
        <p:txBody>
          <a:bodyPr/>
          <a:lstStyle/>
          <a:p>
            <a:r>
              <a:rPr lang="en-US" b="1" dirty="0"/>
              <a:t>Himanshu Kumar Singh</a:t>
            </a:r>
          </a:p>
          <a:p>
            <a:r>
              <a:rPr lang="en-US" b="1" dirty="0"/>
              <a:t>Assistant Professor of Law, IILS </a:t>
            </a:r>
            <a:r>
              <a:rPr lang="en-US" b="1" dirty="0" err="1"/>
              <a:t>Coochbehar</a:t>
            </a:r>
            <a:endParaRPr lang="en-US" b="1" dirty="0"/>
          </a:p>
        </p:txBody>
      </p:sp>
    </p:spTree>
    <p:extLst>
      <p:ext uri="{BB962C8B-B14F-4D97-AF65-F5344CB8AC3E}">
        <p14:creationId xmlns:p14="http://schemas.microsoft.com/office/powerpoint/2010/main" val="10854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E7602-D765-4A5F-8FB3-E0FBC4A4AAD0}"/>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17077893-82BF-457A-964C-1B93006194CC}"/>
              </a:ext>
            </a:extLst>
          </p:cNvPr>
          <p:cNvSpPr>
            <a:spLocks noGrp="1"/>
          </p:cNvSpPr>
          <p:nvPr>
            <p:ph idx="1"/>
          </p:nvPr>
        </p:nvSpPr>
        <p:spPr>
          <a:xfrm>
            <a:off x="838200" y="1582220"/>
            <a:ext cx="10515600" cy="4982967"/>
          </a:xfrm>
        </p:spPr>
        <p:txBody>
          <a:bodyPr>
            <a:normAutofit fontScale="92500" lnSpcReduction="10000"/>
          </a:bodyPr>
          <a:lstStyle/>
          <a:p>
            <a:pPr algn="just"/>
            <a:r>
              <a:rPr lang="en-US" dirty="0"/>
              <a:t>British ruled India for about 200 Years. Once a prosperous India was reduced to third world country when Britishers left. What if we tell you that this all started with spices ?</a:t>
            </a:r>
          </a:p>
          <a:p>
            <a:pPr algn="just"/>
            <a:r>
              <a:rPr lang="en-US" dirty="0"/>
              <a:t>Britishers reached India via ships and started trading in spices. To regulate this business, British Crown established a company called "The Governor and Company of Merchants of London trading into the East Indies" aka(East India Company).</a:t>
            </a:r>
          </a:p>
          <a:p>
            <a:pPr algn="just"/>
            <a:r>
              <a:rPr lang="en-US" dirty="0"/>
              <a:t>At the end of the 15th century some European nations came to India as trading merchants. In year 1498, Vasco Da Gama, a Portuguese, discovered the passage to India round the Cape of Good Hope and he landed at Calicut on the Malabar Coast.</a:t>
            </a:r>
          </a:p>
          <a:p>
            <a:pPr algn="just"/>
            <a:r>
              <a:rPr lang="en-US" dirty="0"/>
              <a:t>The Dutch were the first in this field and English merchant followed them. The Danish came next but they were few in the numbers.</a:t>
            </a:r>
          </a:p>
          <a:p>
            <a:pPr algn="just"/>
            <a:r>
              <a:rPr lang="en-US" dirty="0"/>
              <a:t>All they made their own kingdom and fought the war for dominion. The English East India Company finally emerged victorious and developed its area of influence and finally established its empire in India.</a:t>
            </a:r>
          </a:p>
          <a:p>
            <a:pPr algn="just"/>
            <a:r>
              <a:rPr lang="en-US" dirty="0"/>
              <a:t>This company was granted exclusive trading rights in Africa, Asia (Including India) and America.</a:t>
            </a:r>
          </a:p>
          <a:p>
            <a:pPr algn="just"/>
            <a:r>
              <a:rPr lang="en-US" dirty="0"/>
              <a:t>The company which was established for commercial purpose slowly gained territories and established itself as political force within century.</a:t>
            </a:r>
          </a:p>
        </p:txBody>
      </p:sp>
    </p:spTree>
    <p:extLst>
      <p:ext uri="{BB962C8B-B14F-4D97-AF65-F5344CB8AC3E}">
        <p14:creationId xmlns:p14="http://schemas.microsoft.com/office/powerpoint/2010/main" val="284848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69FA8-062D-4F45-A458-6B48DF3D5001}"/>
              </a:ext>
            </a:extLst>
          </p:cNvPr>
          <p:cNvSpPr>
            <a:spLocks noGrp="1"/>
          </p:cNvSpPr>
          <p:nvPr>
            <p:ph type="title"/>
          </p:nvPr>
        </p:nvSpPr>
        <p:spPr/>
        <p:txBody>
          <a:bodyPr/>
          <a:lstStyle/>
          <a:p>
            <a:r>
              <a:rPr lang="en-US" b="1" dirty="0"/>
              <a:t>History of Establishment of East India Company</a:t>
            </a:r>
          </a:p>
        </p:txBody>
      </p:sp>
      <p:sp>
        <p:nvSpPr>
          <p:cNvPr id="3" name="Content Placeholder 2">
            <a:extLst>
              <a:ext uri="{FF2B5EF4-FFF2-40B4-BE49-F238E27FC236}">
                <a16:creationId xmlns:a16="http://schemas.microsoft.com/office/drawing/2014/main" id="{FDA8F13A-6D45-422B-B862-50D7654D6635}"/>
              </a:ext>
            </a:extLst>
          </p:cNvPr>
          <p:cNvSpPr>
            <a:spLocks noGrp="1"/>
          </p:cNvSpPr>
          <p:nvPr>
            <p:ph idx="1"/>
          </p:nvPr>
        </p:nvSpPr>
        <p:spPr>
          <a:xfrm>
            <a:off x="677333" y="1930401"/>
            <a:ext cx="9422163" cy="4799172"/>
          </a:xfrm>
        </p:spPr>
        <p:txBody>
          <a:bodyPr>
            <a:normAutofit fontScale="92500" lnSpcReduction="20000"/>
          </a:bodyPr>
          <a:lstStyle/>
          <a:p>
            <a:pPr algn="just"/>
            <a:r>
              <a:rPr lang="en-US" dirty="0"/>
              <a:t>The English came to India in 1601 as a “</a:t>
            </a:r>
            <a:r>
              <a:rPr lang="en-US" i="1" dirty="0"/>
              <a:t>body of trading merchants</a:t>
            </a:r>
            <a:r>
              <a:rPr lang="en-US" dirty="0"/>
              <a:t>” on 31st December,1600 Queen Elizabeth I granted Charter to the Company which incorporated the London East India Company “to trade into from the East Indies, in the countries and parts of Asia and Africa … for a period of fifteen years … subject to a power of determination of two years notice if trade was found unprofitable”.</a:t>
            </a:r>
          </a:p>
          <a:p>
            <a:pPr algn="just"/>
            <a:r>
              <a:rPr lang="en-US" dirty="0"/>
              <a:t>The Charter of 1600 AD had been passed by British Queen Elizabeth-I on dated 31 Dec. 1600. In this Charter included the name of corporation, size, constitution, rights and liabilities.</a:t>
            </a:r>
          </a:p>
          <a:p>
            <a:pPr algn="just"/>
            <a:r>
              <a:rPr lang="en-US" b="1" dirty="0"/>
              <a:t>Name</a:t>
            </a:r>
            <a:r>
              <a:rPr lang="en-US" dirty="0"/>
              <a:t>-</a:t>
            </a:r>
            <a:r>
              <a:rPr lang="en-US" b="1" dirty="0"/>
              <a:t>The Governor and Company of Merchants Trading into the East Indies</a:t>
            </a:r>
            <a:r>
              <a:rPr lang="en-US" dirty="0"/>
              <a:t>. Thus, the company became a juristic person with exclusive privilege of trade with the East Indies.</a:t>
            </a:r>
          </a:p>
          <a:p>
            <a:pPr algn="just"/>
            <a:r>
              <a:rPr lang="en-US" dirty="0"/>
              <a:t>The same Charter further granted legislative power to the Company “to make by laws, ordinances etc. for the good government of company and its servants and to punish offences against them by fine or imprisonment according to the laws statutes and customs of the Realm.”</a:t>
            </a:r>
          </a:p>
          <a:p>
            <a:pPr algn="just"/>
            <a:r>
              <a:rPr lang="en-US" dirty="0"/>
              <a:t>Duration of Company: </a:t>
            </a:r>
            <a:r>
              <a:rPr lang="en-US" dirty="0" err="1"/>
              <a:t>i</a:t>
            </a:r>
            <a:r>
              <a:rPr lang="en-US" dirty="0"/>
              <a:t>) the 15 years was given to this company for trade. ii) Meanwhile if the company is running in the loss then the British Govt. will withdraw legal recognition and if it gains profit that can be extended 15 year more.</a:t>
            </a:r>
          </a:p>
          <a:p>
            <a:pPr algn="just"/>
            <a:endParaRPr lang="en-US" dirty="0"/>
          </a:p>
          <a:p>
            <a:pPr marL="0" indent="0" algn="r">
              <a:buNone/>
            </a:pPr>
            <a:r>
              <a:rPr lang="en-US" b="1" dirty="0"/>
              <a:t>Contd.</a:t>
            </a:r>
          </a:p>
        </p:txBody>
      </p:sp>
    </p:spTree>
    <p:extLst>
      <p:ext uri="{BB962C8B-B14F-4D97-AF65-F5344CB8AC3E}">
        <p14:creationId xmlns:p14="http://schemas.microsoft.com/office/powerpoint/2010/main" val="274921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3650B-B008-4F3B-9307-A987C72D262C}"/>
              </a:ext>
            </a:extLst>
          </p:cNvPr>
          <p:cNvSpPr>
            <a:spLocks noGrp="1"/>
          </p:cNvSpPr>
          <p:nvPr>
            <p:ph type="title"/>
          </p:nvPr>
        </p:nvSpPr>
        <p:spPr>
          <a:xfrm>
            <a:off x="677334" y="568503"/>
            <a:ext cx="8596668" cy="602751"/>
          </a:xfrm>
        </p:spPr>
        <p:txBody>
          <a:bodyPr>
            <a:normAutofit fontScale="90000"/>
          </a:bodyPr>
          <a:lstStyle/>
          <a:p>
            <a:r>
              <a:rPr lang="en-US" b="1" dirty="0"/>
              <a:t>Contd.</a:t>
            </a:r>
          </a:p>
        </p:txBody>
      </p:sp>
      <p:sp>
        <p:nvSpPr>
          <p:cNvPr id="3" name="Content Placeholder 2">
            <a:extLst>
              <a:ext uri="{FF2B5EF4-FFF2-40B4-BE49-F238E27FC236}">
                <a16:creationId xmlns:a16="http://schemas.microsoft.com/office/drawing/2014/main" id="{86FF1FDD-1A60-42DD-8F25-F41885EC0094}"/>
              </a:ext>
            </a:extLst>
          </p:cNvPr>
          <p:cNvSpPr>
            <a:spLocks noGrp="1"/>
          </p:cNvSpPr>
          <p:nvPr>
            <p:ph idx="1"/>
          </p:nvPr>
        </p:nvSpPr>
        <p:spPr>
          <a:xfrm>
            <a:off x="677333" y="1304818"/>
            <a:ext cx="9452985" cy="5229547"/>
          </a:xfrm>
        </p:spPr>
        <p:txBody>
          <a:bodyPr>
            <a:normAutofit fontScale="92500" lnSpcReduction="20000"/>
          </a:bodyPr>
          <a:lstStyle/>
          <a:p>
            <a:pPr algn="just"/>
            <a:r>
              <a:rPr lang="en-US" dirty="0"/>
              <a:t>Subsequently, in the year 1609 the Company obtained the extension benefit and availed some other facilities too.</a:t>
            </a:r>
          </a:p>
          <a:p>
            <a:pPr algn="just"/>
            <a:r>
              <a:rPr lang="en-US" b="1" dirty="0"/>
              <a:t>Territorial extension of trade- </a:t>
            </a:r>
            <a:r>
              <a:rPr lang="en-US" dirty="0"/>
              <a:t>by this Charter company was allowed to trade from </a:t>
            </a:r>
            <a:r>
              <a:rPr lang="en-US" dirty="0" err="1"/>
              <a:t>Capegood</a:t>
            </a:r>
            <a:r>
              <a:rPr lang="en-US" dirty="0"/>
              <a:t> Hope to bay of Magellan, India, Africa, Asia, America, etc.</a:t>
            </a:r>
          </a:p>
          <a:p>
            <a:pPr algn="just"/>
            <a:r>
              <a:rPr lang="en-US" b="1" dirty="0"/>
              <a:t>Monopoly of Company</a:t>
            </a:r>
            <a:r>
              <a:rPr lang="en-US" dirty="0"/>
              <a:t>-if any person started or start the trade without prior permission Company as well as Queen will be punished with fine, imprisonment, forfeiture of ship and goods or same punishment as queen so think fit.</a:t>
            </a:r>
          </a:p>
          <a:p>
            <a:pPr algn="just"/>
            <a:r>
              <a:rPr lang="en-US" b="1" dirty="0"/>
              <a:t>Management and administration</a:t>
            </a:r>
            <a:r>
              <a:rPr lang="en-US" dirty="0"/>
              <a:t>-Company consisted with 24 share-holders, court of directors and Governor. The Court of Directors misuses the post and unexpected performance the majority share-holders could remove him.</a:t>
            </a:r>
          </a:p>
          <a:p>
            <a:pPr algn="just"/>
            <a:r>
              <a:rPr lang="en-US" dirty="0"/>
              <a:t>This East India Company had become the legal personality and enabled to keep the common seal and its use.</a:t>
            </a:r>
          </a:p>
          <a:p>
            <a:pPr algn="just"/>
            <a:r>
              <a:rPr lang="en-US" b="1" dirty="0"/>
              <a:t>Right to make laws</a:t>
            </a:r>
            <a:r>
              <a:rPr lang="en-US" dirty="0"/>
              <a:t>-</a:t>
            </a:r>
            <a:r>
              <a:rPr lang="en-US" dirty="0" err="1"/>
              <a:t>i</a:t>
            </a:r>
            <a:r>
              <a:rPr lang="en-US" dirty="0"/>
              <a:t>) the company was permitted to make general laws. It was first time where any non-Governmental body authorized to make laws. ii) The company was allowed by Charter that it could give simple imprisonment fine and stroke and physical punishment for maintaining the law and orders of company.</a:t>
            </a:r>
          </a:p>
          <a:p>
            <a:pPr algn="just"/>
            <a:r>
              <a:rPr lang="en-US" dirty="0"/>
              <a:t>However, the Company was prohibited to make laws on following cases:</a:t>
            </a:r>
          </a:p>
          <a:p>
            <a:pPr marL="0" indent="0" algn="just">
              <a:buNone/>
            </a:pPr>
            <a:r>
              <a:rPr lang="en-US" dirty="0"/>
              <a:t>	•	Murder, treason and dacoities</a:t>
            </a:r>
          </a:p>
          <a:p>
            <a:pPr marL="0" indent="0" algn="just">
              <a:buNone/>
            </a:pPr>
            <a:r>
              <a:rPr lang="en-US" dirty="0"/>
              <a:t>	•	Company made laws must be justifiable and reasonable</a:t>
            </a:r>
          </a:p>
        </p:txBody>
      </p:sp>
    </p:spTree>
    <p:extLst>
      <p:ext uri="{BB962C8B-B14F-4D97-AF65-F5344CB8AC3E}">
        <p14:creationId xmlns:p14="http://schemas.microsoft.com/office/powerpoint/2010/main" val="3781587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2F4F3-F224-4C78-93D4-05EC58744866}"/>
              </a:ext>
            </a:extLst>
          </p:cNvPr>
          <p:cNvSpPr>
            <a:spLocks noGrp="1"/>
          </p:cNvSpPr>
          <p:nvPr>
            <p:ph type="title"/>
          </p:nvPr>
        </p:nvSpPr>
        <p:spPr>
          <a:xfrm>
            <a:off x="677334" y="609600"/>
            <a:ext cx="8596668" cy="1013717"/>
          </a:xfrm>
        </p:spPr>
        <p:txBody>
          <a:bodyPr/>
          <a:lstStyle/>
          <a:p>
            <a:r>
              <a:rPr lang="en-US" b="1" dirty="0"/>
              <a:t>East India Company</a:t>
            </a:r>
          </a:p>
        </p:txBody>
      </p:sp>
      <p:sp>
        <p:nvSpPr>
          <p:cNvPr id="3" name="Content Placeholder 2">
            <a:extLst>
              <a:ext uri="{FF2B5EF4-FFF2-40B4-BE49-F238E27FC236}">
                <a16:creationId xmlns:a16="http://schemas.microsoft.com/office/drawing/2014/main" id="{0EDAAF6C-6572-49A7-B230-CC2492265129}"/>
              </a:ext>
            </a:extLst>
          </p:cNvPr>
          <p:cNvSpPr>
            <a:spLocks noGrp="1"/>
          </p:cNvSpPr>
          <p:nvPr>
            <p:ph idx="1"/>
          </p:nvPr>
        </p:nvSpPr>
        <p:spPr>
          <a:xfrm>
            <a:off x="677334" y="1397285"/>
            <a:ext cx="8596668" cy="4644077"/>
          </a:xfrm>
        </p:spPr>
        <p:txBody>
          <a:bodyPr>
            <a:normAutofit lnSpcReduction="10000"/>
          </a:bodyPr>
          <a:lstStyle/>
          <a:p>
            <a:r>
              <a:rPr lang="en-US" dirty="0"/>
              <a:t>The company was to have a life span of 15 years. </a:t>
            </a:r>
          </a:p>
          <a:p>
            <a:r>
              <a:rPr lang="en-US" dirty="0"/>
              <a:t>Charter could be revoked also on two years’ notice. </a:t>
            </a:r>
          </a:p>
          <a:p>
            <a:r>
              <a:rPr lang="en-US" dirty="0"/>
              <a:t>Exclusive trading rights to company. </a:t>
            </a:r>
          </a:p>
          <a:p>
            <a:r>
              <a:rPr lang="en-US" dirty="0"/>
              <a:t>India, Asia, Africa and America fall within their geographical limits.</a:t>
            </a:r>
          </a:p>
          <a:p>
            <a:r>
              <a:rPr lang="en-US" dirty="0"/>
              <a:t>Without a license from company no British subject Could carry on the trade in India.</a:t>
            </a:r>
          </a:p>
          <a:p>
            <a:r>
              <a:rPr lang="en-US" dirty="0"/>
              <a:t>Unauthorized traders were liable to forfeiture of ships and merchandise.</a:t>
            </a:r>
          </a:p>
          <a:p>
            <a:r>
              <a:rPr lang="en-US" dirty="0"/>
              <a:t>The affairs of the company were to be conducted on Democratic lines.</a:t>
            </a:r>
          </a:p>
          <a:p>
            <a:r>
              <a:rPr lang="en-US" dirty="0"/>
              <a:t>Member of company constituted General Court.</a:t>
            </a:r>
          </a:p>
          <a:p>
            <a:r>
              <a:rPr lang="en-US" dirty="0"/>
              <a:t>General court would elect annually the Court of Directors.</a:t>
            </a:r>
          </a:p>
          <a:p>
            <a:r>
              <a:rPr lang="en-US" dirty="0"/>
              <a:t>The Court of Directors would consist of Governor General and 24 directors.</a:t>
            </a:r>
          </a:p>
          <a:p>
            <a:r>
              <a:rPr lang="en-US" dirty="0"/>
              <a:t>Tenure of this Court of Director was one year.</a:t>
            </a:r>
          </a:p>
        </p:txBody>
      </p:sp>
    </p:spTree>
    <p:extLst>
      <p:ext uri="{BB962C8B-B14F-4D97-AF65-F5344CB8AC3E}">
        <p14:creationId xmlns:p14="http://schemas.microsoft.com/office/powerpoint/2010/main" val="20813896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TotalTime>
  <Words>852</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Charter of 1600 &amp; 1661-Legislative Powers-King’s Commission Module 1</vt:lpstr>
      <vt:lpstr>Introduction</vt:lpstr>
      <vt:lpstr>History of Establishment of East India Company</vt:lpstr>
      <vt:lpstr>Contd.</vt:lpstr>
      <vt:lpstr>East India Company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 of 1600 &amp; 1661-Legislative Powers-King’s Commission Module 1</dc:title>
  <dc:creator>Himanshu</dc:creator>
  <cp:lastModifiedBy>Himanshu</cp:lastModifiedBy>
  <cp:revision>1</cp:revision>
  <dcterms:created xsi:type="dcterms:W3CDTF">2021-09-24T06:30:39Z</dcterms:created>
  <dcterms:modified xsi:type="dcterms:W3CDTF">2021-09-24T06:55:10Z</dcterms:modified>
</cp:coreProperties>
</file>